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9" r:id="rId2"/>
    <p:sldId id="256" r:id="rId3"/>
    <p:sldId id="260" r:id="rId4"/>
    <p:sldId id="261" r:id="rId5"/>
    <p:sldId id="257" r:id="rId6"/>
    <p:sldId id="258" r:id="rId7"/>
    <p:sldId id="263" r:id="rId8"/>
    <p:sldId id="264" r:id="rId9"/>
    <p:sldId id="266" r:id="rId10"/>
    <p:sldId id="265" r:id="rId11"/>
    <p:sldId id="262" r:id="rId12"/>
    <p:sldId id="267" r:id="rId1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2E9A40-6F3A-4FD1-8A6D-0BF2E3FDBA2F}" type="doc">
      <dgm:prSet loTypeId="urn:microsoft.com/office/officeart/2005/8/layout/pyramid2" loCatId="list" qsTypeId="urn:microsoft.com/office/officeart/2005/8/quickstyle/3d9" qsCatId="3D" csTypeId="urn:microsoft.com/office/officeart/2005/8/colors/accent1_2" csCatId="accent1" phldr="1"/>
      <dgm:spPr/>
    </dgm:pt>
    <dgm:pt modelId="{B47D7E7A-6154-4C35-9A70-6D3CF8EC8248}">
      <dgm:prSet phldrT="[Tekst]"/>
      <dgm:spPr/>
      <dgm:t>
        <a:bodyPr/>
        <a:lstStyle/>
        <a:p>
          <a:r>
            <a:rPr lang="pl-PL" dirty="0" smtClean="0"/>
            <a:t>odpowiada za organizację działalności normalizacyjnej</a:t>
          </a:r>
          <a:endParaRPr lang="pl-PL" dirty="0"/>
        </a:p>
      </dgm:t>
    </dgm:pt>
    <dgm:pt modelId="{1E1F0285-334A-4786-A71C-BE279BBE6AC1}" type="parTrans" cxnId="{4262B990-038F-4C12-95A9-AD82C11D1C68}">
      <dgm:prSet/>
      <dgm:spPr/>
      <dgm:t>
        <a:bodyPr/>
        <a:lstStyle/>
        <a:p>
          <a:endParaRPr lang="pl-PL"/>
        </a:p>
      </dgm:t>
    </dgm:pt>
    <dgm:pt modelId="{CD53D6D4-0EA2-44F9-89B0-119066D2247B}" type="sibTrans" cxnId="{4262B990-038F-4C12-95A9-AD82C11D1C68}">
      <dgm:prSet/>
      <dgm:spPr/>
      <dgm:t>
        <a:bodyPr/>
        <a:lstStyle/>
        <a:p>
          <a:endParaRPr lang="pl-PL"/>
        </a:p>
      </dgm:t>
    </dgm:pt>
    <dgm:pt modelId="{818159CC-DFC3-40BB-9784-048158FA99D3}">
      <dgm:prSet phldrT="[Tekst]"/>
      <dgm:spPr/>
      <dgm:t>
        <a:bodyPr/>
        <a:lstStyle/>
        <a:p>
          <a:r>
            <a:rPr lang="pl-PL" dirty="0" smtClean="0"/>
            <a:t>jest podmiotem prawa publicznego</a:t>
          </a:r>
          <a:endParaRPr lang="pl-PL" dirty="0"/>
        </a:p>
      </dgm:t>
    </dgm:pt>
    <dgm:pt modelId="{E21EB1DB-1E14-49CA-9BED-78D4991E31DC}" type="parTrans" cxnId="{46B2F050-E55B-4104-AE1F-5DA728072D10}">
      <dgm:prSet/>
      <dgm:spPr/>
      <dgm:t>
        <a:bodyPr/>
        <a:lstStyle/>
        <a:p>
          <a:endParaRPr lang="pl-PL"/>
        </a:p>
      </dgm:t>
    </dgm:pt>
    <dgm:pt modelId="{C2EFCE5A-1D78-4D83-A345-B6349F08868E}" type="sibTrans" cxnId="{46B2F050-E55B-4104-AE1F-5DA728072D10}">
      <dgm:prSet/>
      <dgm:spPr/>
      <dgm:t>
        <a:bodyPr/>
        <a:lstStyle/>
        <a:p>
          <a:endParaRPr lang="pl-PL"/>
        </a:p>
      </dgm:t>
    </dgm:pt>
    <dgm:pt modelId="{A6D55CB5-C698-411F-9C2A-98FBF0D5E208}">
      <dgm:prSet phldrT="[Tekst]"/>
      <dgm:spPr/>
      <dgm:t>
        <a:bodyPr/>
        <a:lstStyle/>
        <a:p>
          <a:r>
            <a:rPr lang="pl-PL" dirty="0" smtClean="0"/>
            <a:t>jest bezstronny i niezależny od grup interesów</a:t>
          </a:r>
          <a:endParaRPr lang="pl-PL" dirty="0"/>
        </a:p>
      </dgm:t>
    </dgm:pt>
    <dgm:pt modelId="{48CBA93F-2304-4E11-8988-52B4FAF0134A}" type="parTrans" cxnId="{909A1A13-B434-43B0-8A00-1A820FF10135}">
      <dgm:prSet/>
      <dgm:spPr/>
      <dgm:t>
        <a:bodyPr/>
        <a:lstStyle/>
        <a:p>
          <a:endParaRPr lang="pl-PL"/>
        </a:p>
      </dgm:t>
    </dgm:pt>
    <dgm:pt modelId="{0553256B-D001-4D97-8795-A7DD09A2B858}" type="sibTrans" cxnId="{909A1A13-B434-43B0-8A00-1A820FF10135}">
      <dgm:prSet/>
      <dgm:spPr/>
      <dgm:t>
        <a:bodyPr/>
        <a:lstStyle/>
        <a:p>
          <a:endParaRPr lang="pl-PL"/>
        </a:p>
      </dgm:t>
    </dgm:pt>
    <dgm:pt modelId="{55025E8E-8AE5-4E9C-AB1A-904FBB989D0B}" type="pres">
      <dgm:prSet presAssocID="{1A2E9A40-6F3A-4FD1-8A6D-0BF2E3FDBA2F}" presName="compositeShape" presStyleCnt="0">
        <dgm:presLayoutVars>
          <dgm:dir/>
          <dgm:resizeHandles/>
        </dgm:presLayoutVars>
      </dgm:prSet>
      <dgm:spPr/>
    </dgm:pt>
    <dgm:pt modelId="{EC68FED2-84E9-4E41-A1DD-AF4AA1C66811}" type="pres">
      <dgm:prSet presAssocID="{1A2E9A40-6F3A-4FD1-8A6D-0BF2E3FDBA2F}" presName="pyramid" presStyleLbl="node1" presStyleIdx="0" presStyleCnt="1"/>
      <dgm:spPr>
        <a:solidFill>
          <a:schemeClr val="accent5">
            <a:lumMod val="75000"/>
          </a:schemeClr>
        </a:solidFill>
      </dgm:spPr>
    </dgm:pt>
    <dgm:pt modelId="{38F9880F-25F4-4C5C-BA1F-93FEE2AE1CF3}" type="pres">
      <dgm:prSet presAssocID="{1A2E9A40-6F3A-4FD1-8A6D-0BF2E3FDBA2F}" presName="theList" presStyleCnt="0"/>
      <dgm:spPr/>
    </dgm:pt>
    <dgm:pt modelId="{9A75BFE3-2192-43E2-AD40-035B3FD0BCFF}" type="pres">
      <dgm:prSet presAssocID="{B47D7E7A-6154-4C35-9A70-6D3CF8EC8248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7B8460C-5DEF-4973-8F3D-46121DE0348D}" type="pres">
      <dgm:prSet presAssocID="{B47D7E7A-6154-4C35-9A70-6D3CF8EC8248}" presName="aSpace" presStyleCnt="0"/>
      <dgm:spPr/>
    </dgm:pt>
    <dgm:pt modelId="{9D5744BE-30CC-4B61-82F8-2DD327B81C86}" type="pres">
      <dgm:prSet presAssocID="{818159CC-DFC3-40BB-9784-048158FA99D3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C885E9B-540D-4A5C-BC8F-B9F46C82DAF3}" type="pres">
      <dgm:prSet presAssocID="{818159CC-DFC3-40BB-9784-048158FA99D3}" presName="aSpace" presStyleCnt="0"/>
      <dgm:spPr/>
    </dgm:pt>
    <dgm:pt modelId="{6CD77453-BB9E-4140-A17A-A36FB9C05A6F}" type="pres">
      <dgm:prSet presAssocID="{A6D55CB5-C698-411F-9C2A-98FBF0D5E208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390E40F-1A71-47C2-9839-652B923EA4C4}" type="pres">
      <dgm:prSet presAssocID="{A6D55CB5-C698-411F-9C2A-98FBF0D5E208}" presName="aSpace" presStyleCnt="0"/>
      <dgm:spPr/>
    </dgm:pt>
  </dgm:ptLst>
  <dgm:cxnLst>
    <dgm:cxn modelId="{4262B990-038F-4C12-95A9-AD82C11D1C68}" srcId="{1A2E9A40-6F3A-4FD1-8A6D-0BF2E3FDBA2F}" destId="{B47D7E7A-6154-4C35-9A70-6D3CF8EC8248}" srcOrd="0" destOrd="0" parTransId="{1E1F0285-334A-4786-A71C-BE279BBE6AC1}" sibTransId="{CD53D6D4-0EA2-44F9-89B0-119066D2247B}"/>
    <dgm:cxn modelId="{E004E8DB-7869-4B36-B95C-49CC8F06C986}" type="presOf" srcId="{818159CC-DFC3-40BB-9784-048158FA99D3}" destId="{9D5744BE-30CC-4B61-82F8-2DD327B81C86}" srcOrd="0" destOrd="0" presId="urn:microsoft.com/office/officeart/2005/8/layout/pyramid2"/>
    <dgm:cxn modelId="{913657DF-689E-4C9A-BDBF-4C4E169CD41A}" type="presOf" srcId="{B47D7E7A-6154-4C35-9A70-6D3CF8EC8248}" destId="{9A75BFE3-2192-43E2-AD40-035B3FD0BCFF}" srcOrd="0" destOrd="0" presId="urn:microsoft.com/office/officeart/2005/8/layout/pyramid2"/>
    <dgm:cxn modelId="{DE74D4E1-4D00-4680-9DC3-BA6813199455}" type="presOf" srcId="{A6D55CB5-C698-411F-9C2A-98FBF0D5E208}" destId="{6CD77453-BB9E-4140-A17A-A36FB9C05A6F}" srcOrd="0" destOrd="0" presId="urn:microsoft.com/office/officeart/2005/8/layout/pyramid2"/>
    <dgm:cxn modelId="{909A1A13-B434-43B0-8A00-1A820FF10135}" srcId="{1A2E9A40-6F3A-4FD1-8A6D-0BF2E3FDBA2F}" destId="{A6D55CB5-C698-411F-9C2A-98FBF0D5E208}" srcOrd="2" destOrd="0" parTransId="{48CBA93F-2304-4E11-8988-52B4FAF0134A}" sibTransId="{0553256B-D001-4D97-8795-A7DD09A2B858}"/>
    <dgm:cxn modelId="{879E6CE9-A9EA-4A08-9723-A8A8A90C7127}" type="presOf" srcId="{1A2E9A40-6F3A-4FD1-8A6D-0BF2E3FDBA2F}" destId="{55025E8E-8AE5-4E9C-AB1A-904FBB989D0B}" srcOrd="0" destOrd="0" presId="urn:microsoft.com/office/officeart/2005/8/layout/pyramid2"/>
    <dgm:cxn modelId="{46B2F050-E55B-4104-AE1F-5DA728072D10}" srcId="{1A2E9A40-6F3A-4FD1-8A6D-0BF2E3FDBA2F}" destId="{818159CC-DFC3-40BB-9784-048158FA99D3}" srcOrd="1" destOrd="0" parTransId="{E21EB1DB-1E14-49CA-9BED-78D4991E31DC}" sibTransId="{C2EFCE5A-1D78-4D83-A345-B6349F08868E}"/>
    <dgm:cxn modelId="{8C2EA5D2-0140-4D17-A6F8-E9BCA0FDAD2C}" type="presParOf" srcId="{55025E8E-8AE5-4E9C-AB1A-904FBB989D0B}" destId="{EC68FED2-84E9-4E41-A1DD-AF4AA1C66811}" srcOrd="0" destOrd="0" presId="urn:microsoft.com/office/officeart/2005/8/layout/pyramid2"/>
    <dgm:cxn modelId="{9351B625-C2E7-4661-BCAC-56CB6A880B54}" type="presParOf" srcId="{55025E8E-8AE5-4E9C-AB1A-904FBB989D0B}" destId="{38F9880F-25F4-4C5C-BA1F-93FEE2AE1CF3}" srcOrd="1" destOrd="0" presId="urn:microsoft.com/office/officeart/2005/8/layout/pyramid2"/>
    <dgm:cxn modelId="{1D09FC8B-EF3B-4D03-9249-CCE06427DA15}" type="presParOf" srcId="{38F9880F-25F4-4C5C-BA1F-93FEE2AE1CF3}" destId="{9A75BFE3-2192-43E2-AD40-035B3FD0BCFF}" srcOrd="0" destOrd="0" presId="urn:microsoft.com/office/officeart/2005/8/layout/pyramid2"/>
    <dgm:cxn modelId="{0458ED4C-906E-41F0-9630-74B5BBB42F0C}" type="presParOf" srcId="{38F9880F-25F4-4C5C-BA1F-93FEE2AE1CF3}" destId="{27B8460C-5DEF-4973-8F3D-46121DE0348D}" srcOrd="1" destOrd="0" presId="urn:microsoft.com/office/officeart/2005/8/layout/pyramid2"/>
    <dgm:cxn modelId="{E8345639-2C25-466E-B5AF-04959105B5D6}" type="presParOf" srcId="{38F9880F-25F4-4C5C-BA1F-93FEE2AE1CF3}" destId="{9D5744BE-30CC-4B61-82F8-2DD327B81C86}" srcOrd="2" destOrd="0" presId="urn:microsoft.com/office/officeart/2005/8/layout/pyramid2"/>
    <dgm:cxn modelId="{A63B057B-4DD6-4834-988F-9E01CD39B31F}" type="presParOf" srcId="{38F9880F-25F4-4C5C-BA1F-93FEE2AE1CF3}" destId="{FC885E9B-540D-4A5C-BC8F-B9F46C82DAF3}" srcOrd="3" destOrd="0" presId="urn:microsoft.com/office/officeart/2005/8/layout/pyramid2"/>
    <dgm:cxn modelId="{48211A5B-4B22-4438-B29E-FE9EEB8FE412}" type="presParOf" srcId="{38F9880F-25F4-4C5C-BA1F-93FEE2AE1CF3}" destId="{6CD77453-BB9E-4140-A17A-A36FB9C05A6F}" srcOrd="4" destOrd="0" presId="urn:microsoft.com/office/officeart/2005/8/layout/pyramid2"/>
    <dgm:cxn modelId="{709759B2-9FE1-49B8-AFB0-714A20F6FBCA}" type="presParOf" srcId="{38F9880F-25F4-4C5C-BA1F-93FEE2AE1CF3}" destId="{D390E40F-1A71-47C2-9839-652B923EA4C4}" srcOrd="5" destOrd="0" presId="urn:microsoft.com/office/officeart/2005/8/layout/pyramid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0A019C-DF21-44F0-9C02-85D44B1987E9}" type="datetimeFigureOut">
              <a:rPr lang="pl-PL" smtClean="0"/>
              <a:pPr/>
              <a:t>26.01.2019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FF4AE9-38DB-432F-B84D-5BE55E61B163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F4AE9-38DB-432F-B84D-5BE55E61B163}" type="slidenum">
              <a:rPr lang="pl-PL" smtClean="0"/>
              <a:pPr/>
              <a:t>3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F414-8C02-4B01-8B70-A6C269368A0A}" type="datetimeFigureOut">
              <a:rPr lang="pl-PL" smtClean="0"/>
              <a:pPr/>
              <a:t>26.01.2019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108-F0EC-4691-9D28-A61DA68F44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F414-8C02-4B01-8B70-A6C269368A0A}" type="datetimeFigureOut">
              <a:rPr lang="pl-PL" smtClean="0"/>
              <a:pPr/>
              <a:t>26.01.2019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108-F0EC-4691-9D28-A61DA68F44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F414-8C02-4B01-8B70-A6C269368A0A}" type="datetimeFigureOut">
              <a:rPr lang="pl-PL" smtClean="0"/>
              <a:pPr/>
              <a:t>26.01.2019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108-F0EC-4691-9D28-A61DA68F44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F414-8C02-4B01-8B70-A6C269368A0A}" type="datetimeFigureOut">
              <a:rPr lang="pl-PL" smtClean="0"/>
              <a:pPr/>
              <a:t>26.01.2019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108-F0EC-4691-9D28-A61DA68F44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F414-8C02-4B01-8B70-A6C269368A0A}" type="datetimeFigureOut">
              <a:rPr lang="pl-PL" smtClean="0"/>
              <a:pPr/>
              <a:t>26.01.2019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108-F0EC-4691-9D28-A61DA68F44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F414-8C02-4B01-8B70-A6C269368A0A}" type="datetimeFigureOut">
              <a:rPr lang="pl-PL" smtClean="0"/>
              <a:pPr/>
              <a:t>26.01.2019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108-F0EC-4691-9D28-A61DA68F44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F414-8C02-4B01-8B70-A6C269368A0A}" type="datetimeFigureOut">
              <a:rPr lang="pl-PL" smtClean="0"/>
              <a:pPr/>
              <a:t>26.01.2019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108-F0EC-4691-9D28-A61DA68F44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F414-8C02-4B01-8B70-A6C269368A0A}" type="datetimeFigureOut">
              <a:rPr lang="pl-PL" smtClean="0"/>
              <a:pPr/>
              <a:t>26.01.2019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108-F0EC-4691-9D28-A61DA68F44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F414-8C02-4B01-8B70-A6C269368A0A}" type="datetimeFigureOut">
              <a:rPr lang="pl-PL" smtClean="0"/>
              <a:pPr/>
              <a:t>26.01.2019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108-F0EC-4691-9D28-A61DA68F44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F414-8C02-4B01-8B70-A6C269368A0A}" type="datetimeFigureOut">
              <a:rPr lang="pl-PL" smtClean="0"/>
              <a:pPr/>
              <a:t>26.01.2019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108-F0EC-4691-9D28-A61DA68F44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F414-8C02-4B01-8B70-A6C269368A0A}" type="datetimeFigureOut">
              <a:rPr lang="pl-PL" smtClean="0"/>
              <a:pPr/>
              <a:t>26.01.2019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108-F0EC-4691-9D28-A61DA68F44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A7F414-8C02-4B01-8B70-A6C269368A0A}" type="datetimeFigureOut">
              <a:rPr lang="pl-PL" smtClean="0"/>
              <a:pPr/>
              <a:t>26.01.2019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AD108-F0EC-4691-9D28-A61DA68F447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kn.pl/certyfikacja-dla-inteligentnych-miast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wd1fh7sk19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qbjymk0n19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konkurs PKN 2019\konkurs-foty\PC31005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Prostokąt 4"/>
          <p:cNvSpPr/>
          <p:nvPr/>
        </p:nvSpPr>
        <p:spPr>
          <a:xfrm>
            <a:off x="357158" y="3214686"/>
            <a:ext cx="8572559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itchFamily="66" charset="0"/>
              </a:rPr>
              <a:t>Normy </a:t>
            </a:r>
            <a:br>
              <a:rPr lang="pl-PL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itchFamily="66" charset="0"/>
              </a:rPr>
            </a:br>
            <a:r>
              <a:rPr lang="pl-PL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itchFamily="66" charset="0"/>
              </a:rPr>
              <a:t>w inteligentnym mieście</a:t>
            </a:r>
            <a:endParaRPr lang="pl-PL" sz="8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konkurs PKN 2019\konkurs-foty\PC31007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70000" contrast="40000"/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Prostokąt 4"/>
          <p:cNvSpPr/>
          <p:nvPr/>
        </p:nvSpPr>
        <p:spPr>
          <a:xfrm>
            <a:off x="714348" y="5357826"/>
            <a:ext cx="8001056" cy="461665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l-PL" sz="2400" u="sng" dirty="0">
                <a:hlinkClick r:id="rId3"/>
              </a:rPr>
              <a:t>https://www.pkn.pl/certyfikacja-dla-inteligentnych-miast</a:t>
            </a:r>
            <a:endParaRPr lang="pl-PL" sz="2400" dirty="0"/>
          </a:p>
        </p:txBody>
      </p:sp>
      <p:sp>
        <p:nvSpPr>
          <p:cNvPr id="6" name="Prostokąt 5"/>
          <p:cNvSpPr/>
          <p:nvPr/>
        </p:nvSpPr>
        <p:spPr>
          <a:xfrm>
            <a:off x="428596" y="4071942"/>
            <a:ext cx="8286808" cy="92333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pl-PL" sz="54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dla inteligentnych miast</a:t>
            </a:r>
            <a:endParaRPr lang="pl-PL" sz="5400" b="1" cap="none" spc="0" dirty="0">
              <a:ln>
                <a:prstDash val="solid"/>
              </a:ln>
              <a:solidFill>
                <a:srgbClr val="C0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Prostokąt 8"/>
          <p:cNvSpPr/>
          <p:nvPr/>
        </p:nvSpPr>
        <p:spPr>
          <a:xfrm>
            <a:off x="642910" y="2643182"/>
            <a:ext cx="762099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96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Certyfikacja</a:t>
            </a:r>
            <a:endParaRPr lang="pl-PL" sz="96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5429256" y="6000768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dirty="0" smtClean="0"/>
              <a:t>Karta pracy nr 3</a:t>
            </a:r>
            <a:endParaRPr lang="pl-PL" sz="32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konkurs PKN 2019\konkurs-foty\PC31005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70000" contrast="40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Prostokąt 4"/>
          <p:cNvSpPr/>
          <p:nvPr/>
        </p:nvSpPr>
        <p:spPr>
          <a:xfrm>
            <a:off x="357158" y="4929198"/>
            <a:ext cx="8358246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l-PL" sz="3200" u="sng" dirty="0">
                <a:hlinkClick r:id="rId3"/>
              </a:rPr>
              <a:t>https://learningapps.org/display?v=pwd1fh7sk19</a:t>
            </a:r>
            <a:endParaRPr lang="pl-PL" sz="3200" dirty="0"/>
          </a:p>
        </p:txBody>
      </p:sp>
      <p:sp>
        <p:nvSpPr>
          <p:cNvPr id="6" name="Prostokąt 5"/>
          <p:cNvSpPr/>
          <p:nvPr/>
        </p:nvSpPr>
        <p:spPr>
          <a:xfrm>
            <a:off x="500034" y="3286124"/>
            <a:ext cx="7540847" cy="146518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11069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l-PL" sz="6600" b="1" dirty="0" smtClean="0">
                <a:ln w="11430"/>
                <a:solidFill>
                  <a:schemeClr val="tx2"/>
                </a:solidFill>
                <a:latin typeface="Comic Sans MS" pitchFamily="66" charset="0"/>
              </a:rPr>
              <a:t>Ćwiczenie + filmik</a:t>
            </a:r>
            <a:endParaRPr lang="pl-PL" sz="6600" b="1" cap="none" spc="0" dirty="0">
              <a:ln w="11430"/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357158" y="1500174"/>
            <a:ext cx="8358246" cy="5000660"/>
          </a:xfrm>
          <a:prstGeom prst="rect">
            <a:avLst/>
          </a:prstGeom>
          <a:noFill/>
          <a:ln w="38100" cmpd="thickThin">
            <a:solidFill>
              <a:schemeClr val="accent5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pl-PL" sz="3200" dirty="0" smtClean="0">
              <a:solidFill>
                <a:schemeClr val="tx2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pl-PL" sz="3200" dirty="0" smtClean="0">
                <a:solidFill>
                  <a:schemeClr val="accent3">
                    <a:lumMod val="50000"/>
                  </a:schemeClr>
                </a:solidFill>
              </a:rPr>
              <a:t>Na podstawie obejrzanego filmiku przygotuj prezentację na temat wpływu norm w tworzeniu inteligentnych miast.</a:t>
            </a:r>
            <a:endParaRPr lang="pl-PL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2" descr="D:\konkurs PKN 2019\konkurs-foty\PC3100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57223" y="500041"/>
            <a:ext cx="7358115" cy="2571769"/>
          </a:xfrm>
          <a:prstGeom prst="rect">
            <a:avLst/>
          </a:prstGeom>
          <a:noFill/>
        </p:spPr>
      </p:pic>
      <p:sp>
        <p:nvSpPr>
          <p:cNvPr id="5" name="Prostokąt 4"/>
          <p:cNvSpPr/>
          <p:nvPr/>
        </p:nvSpPr>
        <p:spPr>
          <a:xfrm>
            <a:off x="1000100" y="2000240"/>
            <a:ext cx="54521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Zadanie domowe</a:t>
            </a:r>
            <a:endParaRPr lang="pl-PL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20000"/>
          </a:blip>
          <a:srcRect/>
          <a:stretch>
            <a:fillRect/>
          </a:stretch>
        </p:blipFill>
        <p:spPr bwMode="auto">
          <a:xfrm>
            <a:off x="-9444" y="0"/>
            <a:ext cx="91613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Prostokąt 5"/>
          <p:cNvSpPr/>
          <p:nvPr/>
        </p:nvSpPr>
        <p:spPr>
          <a:xfrm>
            <a:off x="0" y="4643446"/>
            <a:ext cx="8961107" cy="92333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Za co lubicie swoje miasto?</a:t>
            </a:r>
            <a:endParaRPr lang="pl-PL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5643570" y="5857892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dirty="0" smtClean="0"/>
              <a:t>Karta pracy nr 1</a:t>
            </a:r>
            <a:endParaRPr lang="pl-PL" sz="32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lum bright="20000"/>
          </a:blip>
          <a:srcRect/>
          <a:stretch>
            <a:fillRect/>
          </a:stretch>
        </p:blipFill>
        <p:spPr bwMode="auto">
          <a:xfrm>
            <a:off x="-9444" y="0"/>
            <a:ext cx="91613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Prostokąt 5"/>
          <p:cNvSpPr/>
          <p:nvPr/>
        </p:nvSpPr>
        <p:spPr>
          <a:xfrm>
            <a:off x="0" y="3357562"/>
            <a:ext cx="9144000" cy="258532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Z jakimi problemami borykają się mieszkańcy  Waszego miasta?</a:t>
            </a:r>
            <a:endParaRPr lang="pl-PL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5643570" y="5857892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dirty="0" smtClean="0"/>
              <a:t>Karta pracy nr 1</a:t>
            </a:r>
            <a:endParaRPr lang="pl-PL" sz="32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20000"/>
          </a:blip>
          <a:srcRect/>
          <a:stretch>
            <a:fillRect/>
          </a:stretch>
        </p:blipFill>
        <p:spPr bwMode="auto">
          <a:xfrm>
            <a:off x="-9444" y="0"/>
            <a:ext cx="91613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Prostokąt 5"/>
          <p:cNvSpPr/>
          <p:nvPr/>
        </p:nvSpPr>
        <p:spPr>
          <a:xfrm>
            <a:off x="0" y="4071942"/>
            <a:ext cx="9144000" cy="258532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Jakie znacie narzędzia pozwalające na komunikację między ludźmi?</a:t>
            </a:r>
            <a:endParaRPr lang="pl-PL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konkurs PKN 2019\konkurs-foty\P40900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871563"/>
            <a:ext cx="4479362" cy="5986437"/>
          </a:xfrm>
          <a:prstGeom prst="rect">
            <a:avLst/>
          </a:prstGeom>
          <a:noFill/>
        </p:spPr>
      </p:pic>
      <p:sp>
        <p:nvSpPr>
          <p:cNvPr id="5" name="Prostokąt 4"/>
          <p:cNvSpPr/>
          <p:nvPr/>
        </p:nvSpPr>
        <p:spPr>
          <a:xfrm>
            <a:off x="2714612" y="357166"/>
            <a:ext cx="5429288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Normalizacja</a:t>
            </a:r>
            <a:endParaRPr lang="pl-PL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Strzałka w prawo 5"/>
          <p:cNvSpPr/>
          <p:nvPr/>
        </p:nvSpPr>
        <p:spPr>
          <a:xfrm>
            <a:off x="3571868" y="1928802"/>
            <a:ext cx="928694" cy="50006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4643438" y="1785926"/>
            <a:ext cx="414340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dirty="0" smtClean="0"/>
              <a:t>Wszelkie ułatwienia</a:t>
            </a:r>
          </a:p>
          <a:p>
            <a:r>
              <a:rPr lang="pl-PL" sz="2400" dirty="0"/>
              <a:t>n</a:t>
            </a:r>
            <a:r>
              <a:rPr lang="pl-PL" sz="2400" dirty="0" smtClean="0"/>
              <a:t>p. Oprawy oświetleniowe drogowe i uliczne </a:t>
            </a:r>
          </a:p>
          <a:p>
            <a:r>
              <a:rPr lang="pl-PL" sz="2400" dirty="0" smtClean="0"/>
              <a:t>PN-EN 60598-2-3</a:t>
            </a:r>
          </a:p>
          <a:p>
            <a:pPr algn="just"/>
            <a:endParaRPr lang="pl-PL" dirty="0"/>
          </a:p>
        </p:txBody>
      </p:sp>
      <p:sp>
        <p:nvSpPr>
          <p:cNvPr id="8" name="Strzałka w prawo 7"/>
          <p:cNvSpPr/>
          <p:nvPr/>
        </p:nvSpPr>
        <p:spPr>
          <a:xfrm>
            <a:off x="4214810" y="4000504"/>
            <a:ext cx="928694" cy="50006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5214942" y="3714752"/>
            <a:ext cx="35004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Optymalny stopień uporządkowania w określonym zakresie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konkurs PKN 2019\konkurs-foty\PC31007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70000" contrast="40000"/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Prostokąt 4"/>
          <p:cNvSpPr/>
          <p:nvPr/>
        </p:nvSpPr>
        <p:spPr>
          <a:xfrm rot="611279">
            <a:off x="714316" y="4071942"/>
            <a:ext cx="8429684" cy="1446550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8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itchFamily="66" charset="0"/>
              </a:rPr>
              <a:t>SMART CITY</a:t>
            </a:r>
            <a:endParaRPr lang="pl-PL" sz="8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itchFamily="66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 rot="20911836">
            <a:off x="3681164" y="5392390"/>
            <a:ext cx="25731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 dirty="0" smtClean="0">
                <a:solidFill>
                  <a:schemeClr val="accent5">
                    <a:lumMod val="75000"/>
                  </a:schemeClr>
                </a:solidFill>
              </a:rPr>
              <a:t>skojarzenia</a:t>
            </a:r>
            <a:endParaRPr lang="pl-PL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konkurs PKN 2019\konkurs-foty\PC31007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70000" contrast="40000"/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7" name="Diagram 6"/>
          <p:cNvGraphicFramePr/>
          <p:nvPr/>
        </p:nvGraphicFramePr>
        <p:xfrm>
          <a:off x="357158" y="0"/>
          <a:ext cx="8215370" cy="6429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Prostokąt 7"/>
          <p:cNvSpPr/>
          <p:nvPr/>
        </p:nvSpPr>
        <p:spPr>
          <a:xfrm rot="21238128">
            <a:off x="2142424" y="3754572"/>
            <a:ext cx="3794611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l-PL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</a:t>
            </a:r>
            <a:r>
              <a:rPr lang="pl-PL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olski </a:t>
            </a:r>
          </a:p>
          <a:p>
            <a:r>
              <a:rPr lang="pl-PL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Komitet </a:t>
            </a:r>
          </a:p>
          <a:p>
            <a:r>
              <a:rPr lang="pl-PL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Normalizacyjny</a:t>
            </a:r>
            <a:endParaRPr lang="pl-PL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konkurs PKN 2019\konkurs-foty\PC31007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70000" contrast="40000"/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6" name="Prostokąt 5"/>
          <p:cNvSpPr/>
          <p:nvPr/>
        </p:nvSpPr>
        <p:spPr>
          <a:xfrm>
            <a:off x="384871" y="2928934"/>
            <a:ext cx="8268609" cy="993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prstTxWarp prst="textDeflateBottom">
              <a:avLst>
                <a:gd name="adj" fmla="val 42401"/>
              </a:avLst>
            </a:prstTxWarp>
            <a:spAutoFit/>
          </a:bodyPr>
          <a:lstStyle/>
          <a:p>
            <a:pPr algn="ctr"/>
            <a:r>
              <a:rPr lang="pl-PL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Norma PN-ISO 37120:2015-03</a:t>
            </a:r>
            <a:endParaRPr lang="pl-PL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pole tekstowe 8"/>
          <p:cNvSpPr txBox="1"/>
          <p:nvPr/>
        </p:nvSpPr>
        <p:spPr>
          <a:xfrm rot="323878">
            <a:off x="-285784" y="3643314"/>
            <a:ext cx="8501122" cy="830997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Comic Sans MS" pitchFamily="66" charset="0"/>
              </a:rPr>
              <a:t>Zrównoważony rozwój społeczny – Wskaźniki usług miejskich i jakości życia</a:t>
            </a:r>
            <a:endParaRPr lang="pl-PL" sz="2400" b="1" dirty="0">
              <a:latin typeface="Comic Sans MS" pitchFamily="66" charset="0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857224" y="4929198"/>
            <a:ext cx="828677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 algn="just">
              <a:buClr>
                <a:srgbClr val="C00000"/>
              </a:buClr>
              <a:buSzPct val="120000"/>
              <a:buFont typeface="Wingdings" pitchFamily="2" charset="2"/>
              <a:buChar char="v"/>
            </a:pPr>
            <a:r>
              <a:rPr lang="pl-PL" dirty="0"/>
              <a:t>p</a:t>
            </a:r>
            <a:r>
              <a:rPr lang="pl-PL" sz="2000" dirty="0" smtClean="0"/>
              <a:t>omoc miastom w kierowaniu i ocenie zarządzania efektami  działalności </a:t>
            </a:r>
            <a:br>
              <a:rPr lang="pl-PL" sz="2000" dirty="0" smtClean="0"/>
            </a:br>
            <a:r>
              <a:rPr lang="pl-PL" sz="2000" dirty="0" smtClean="0"/>
              <a:t>w zakresie usług miejskich oraz jakości życia mieszkańców,</a:t>
            </a:r>
          </a:p>
          <a:p>
            <a:pPr marL="360363" indent="-360363">
              <a:buClr>
                <a:srgbClr val="C00000"/>
              </a:buClr>
              <a:buSzPct val="120000"/>
              <a:buFont typeface="Wingdings" pitchFamily="2" charset="2"/>
              <a:buChar char="v"/>
            </a:pPr>
            <a:endParaRPr lang="pl-PL" sz="1200" dirty="0" smtClean="0"/>
          </a:p>
          <a:p>
            <a:pPr marL="360363" indent="-360363" algn="just">
              <a:buClr>
                <a:srgbClr val="C00000"/>
              </a:buClr>
              <a:buSzPct val="120000"/>
              <a:buFont typeface="Wingdings" pitchFamily="2" charset="2"/>
              <a:buChar char="v"/>
            </a:pPr>
            <a:r>
              <a:rPr lang="pl-PL" sz="2000" dirty="0"/>
              <a:t>z</a:t>
            </a:r>
            <a:r>
              <a:rPr lang="pl-PL" sz="2000" dirty="0" smtClean="0"/>
              <a:t>awiera wskaźniki, które mogą być wykorzystywane do śledzenia </a:t>
            </a: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/>
              <a:t>i </a:t>
            </a:r>
            <a:r>
              <a:rPr lang="pl-PL" sz="2000" dirty="0" smtClean="0"/>
              <a:t>monitorowania postępów w działalności miasta, co pozwala także </a:t>
            </a: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/>
              <a:t>na </a:t>
            </a:r>
            <a:r>
              <a:rPr lang="pl-PL" sz="2000" dirty="0" smtClean="0"/>
              <a:t>planowanie przyszłych potrzeb miasta.</a:t>
            </a:r>
            <a:endParaRPr lang="pl-PL" sz="2000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5715008" y="1785926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dirty="0" smtClean="0"/>
              <a:t>Karta pracy nr 2</a:t>
            </a:r>
            <a:endParaRPr lang="pl-PL" sz="32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konkurs PKN 2019\konkurs-foty\PC31007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70000" contrast="40000"/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11" name="pole tekstowe 10"/>
          <p:cNvSpPr txBox="1"/>
          <p:nvPr/>
        </p:nvSpPr>
        <p:spPr>
          <a:xfrm>
            <a:off x="5715008" y="1785926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dirty="0" smtClean="0"/>
              <a:t>Karta pracy nr 2</a:t>
            </a:r>
            <a:endParaRPr lang="pl-PL" sz="3200" b="1" dirty="0"/>
          </a:p>
        </p:txBody>
      </p:sp>
      <p:sp>
        <p:nvSpPr>
          <p:cNvPr id="7" name="Prostokąt 6"/>
          <p:cNvSpPr/>
          <p:nvPr/>
        </p:nvSpPr>
        <p:spPr>
          <a:xfrm>
            <a:off x="357158" y="4500570"/>
            <a:ext cx="8286808" cy="52322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800" u="sng" dirty="0" smtClean="0">
                <a:hlinkClick r:id="rId3"/>
              </a:rPr>
              <a:t>https</a:t>
            </a:r>
            <a:r>
              <a:rPr lang="pl-PL" sz="2800" u="sng" dirty="0">
                <a:hlinkClick r:id="rId3"/>
              </a:rPr>
              <a:t>://learningapps.org/display?v=pqbjymk0n19 </a:t>
            </a:r>
            <a:endParaRPr lang="pl-PL" sz="2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141</Words>
  <Application>Microsoft Office PowerPoint</Application>
  <PresentationFormat>Pokaz na ekranie (4:3)</PresentationFormat>
  <Paragraphs>37</Paragraphs>
  <Slides>12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3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Aneta</dc:creator>
  <cp:lastModifiedBy>Aneta</cp:lastModifiedBy>
  <cp:revision>21</cp:revision>
  <dcterms:created xsi:type="dcterms:W3CDTF">2019-01-26T14:04:32Z</dcterms:created>
  <dcterms:modified xsi:type="dcterms:W3CDTF">2019-01-26T16:16:43Z</dcterms:modified>
</cp:coreProperties>
</file>